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258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Flapper%20Stuff_0026_12Mar10\Test-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Flapper%20Stuff_0026_12Mar10\Test-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Flapper%20Stuff_0026_12Mar10\Test-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Efficiency</a:t>
            </a:r>
            <a:r>
              <a:rPr lang="en-US" baseline="0" dirty="0" smtClean="0"/>
              <a:t> vs. Sweep Angle 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8982204600701424"/>
          <c:y val="9.3146112362964384E-2"/>
          <c:w val="0.76932956436219313"/>
          <c:h val="0.77792926045016075"/>
        </c:manualLayout>
      </c:layout>
      <c:scatterChart>
        <c:scatterStyle val="smoothMarker"/>
        <c:ser>
          <c:idx val="0"/>
          <c:order val="0"/>
          <c:tx>
            <c:v>Re 150k</c:v>
          </c:tx>
          <c:spPr>
            <a:ln w="25400">
              <a:solidFill>
                <a:sysClr val="windowText" lastClr="000000"/>
              </a:solidFill>
            </a:ln>
          </c:spPr>
          <c:marker>
            <c:symbol val="square"/>
            <c:size val="8"/>
            <c:spPr>
              <a:noFill/>
              <a:ln w="12700">
                <a:solidFill>
                  <a:sysClr val="windowText" lastClr="000000"/>
                </a:solidFill>
              </a:ln>
            </c:spPr>
          </c:marker>
          <c:xVal>
            <c:numRef>
              <c:f>'Performance Summary'!$A$3:$A$5</c:f>
              <c:numCache>
                <c:formatCode>General</c:formatCode>
                <c:ptCount val="3"/>
                <c:pt idx="0">
                  <c:v>0</c:v>
                </c:pt>
                <c:pt idx="1">
                  <c:v>20</c:v>
                </c:pt>
                <c:pt idx="2">
                  <c:v>40</c:v>
                </c:pt>
              </c:numCache>
            </c:numRef>
          </c:xVal>
          <c:yVal>
            <c:numRef>
              <c:f>'Performance Summary'!$C$3:$C$5</c:f>
              <c:numCache>
                <c:formatCode>General</c:formatCode>
                <c:ptCount val="3"/>
                <c:pt idx="0">
                  <c:v>0.45797018348997698</c:v>
                </c:pt>
                <c:pt idx="1">
                  <c:v>0.39793560742213835</c:v>
                </c:pt>
                <c:pt idx="2">
                  <c:v>0.26053815556811616</c:v>
                </c:pt>
              </c:numCache>
            </c:numRef>
          </c:yVal>
          <c:smooth val="1"/>
        </c:ser>
        <c:ser>
          <c:idx val="1"/>
          <c:order val="1"/>
          <c:tx>
            <c:v>Re 85k</c:v>
          </c:tx>
          <c:spPr>
            <a:ln w="25400">
              <a:solidFill>
                <a:sysClr val="windowText" lastClr="000000"/>
              </a:solidFill>
              <a:prstDash val="dash"/>
            </a:ln>
          </c:spPr>
          <c:marker>
            <c:symbol val="triangle"/>
            <c:size val="9"/>
            <c:spPr>
              <a:noFill/>
              <a:ln w="12700">
                <a:solidFill>
                  <a:sysClr val="windowText" lastClr="000000"/>
                </a:solidFill>
              </a:ln>
            </c:spPr>
          </c:marker>
          <c:xVal>
            <c:numRef>
              <c:f>'Performance Summary'!$A$10:$A$12</c:f>
              <c:numCache>
                <c:formatCode>General</c:formatCode>
                <c:ptCount val="3"/>
                <c:pt idx="0">
                  <c:v>0</c:v>
                </c:pt>
                <c:pt idx="1">
                  <c:v>20</c:v>
                </c:pt>
                <c:pt idx="2">
                  <c:v>40</c:v>
                </c:pt>
              </c:numCache>
            </c:numRef>
          </c:xVal>
          <c:yVal>
            <c:numRef>
              <c:f>'Performance Summary'!$C$10:$C$12</c:f>
              <c:numCache>
                <c:formatCode>General</c:formatCode>
                <c:ptCount val="3"/>
                <c:pt idx="0">
                  <c:v>0.44774486816171588</c:v>
                </c:pt>
                <c:pt idx="1">
                  <c:v>0.30580726208087688</c:v>
                </c:pt>
                <c:pt idx="2">
                  <c:v>0.20875927922492624</c:v>
                </c:pt>
              </c:numCache>
            </c:numRef>
          </c:yVal>
          <c:smooth val="1"/>
        </c:ser>
        <c:axId val="50828032"/>
        <c:axId val="50830336"/>
      </c:scatterChart>
      <c:valAx>
        <c:axId val="50828032"/>
        <c:scaling>
          <c:orientation val="minMax"/>
          <c:max val="40"/>
        </c:scaling>
        <c:axPos val="b"/>
        <c:majorGridlines>
          <c:spPr>
            <a:ln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Sweep Angle  (deg.)</a:t>
                </a:r>
              </a:p>
            </c:rich>
          </c:tx>
          <c:layout/>
        </c:title>
        <c:numFmt formatCode="General" sourceLinked="1"/>
        <c:tickLblPos val="low"/>
        <c:crossAx val="50830336"/>
        <c:crosses val="autoZero"/>
        <c:crossBetween val="midCat"/>
        <c:majorUnit val="20"/>
      </c:valAx>
      <c:valAx>
        <c:axId val="50830336"/>
        <c:scaling>
          <c:orientation val="minMax"/>
        </c:scaling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Efficiency (e)</a:t>
                </a:r>
                <a:endParaRPr lang="en-US" dirty="0"/>
              </a:p>
            </c:rich>
          </c:tx>
          <c:layout/>
        </c:title>
        <c:numFmt formatCode="#,##0.00" sourceLinked="0"/>
        <c:tickLblPos val="low"/>
        <c:crossAx val="50828032"/>
        <c:crosses val="autoZero"/>
        <c:crossBetween val="midCat"/>
      </c:valAx>
    </c:plotArea>
    <c:legend>
      <c:legendPos val="tr"/>
      <c:layout>
        <c:manualLayout>
          <c:xMode val="edge"/>
          <c:yMode val="edge"/>
          <c:x val="0.6808953986800369"/>
          <c:y val="0.75452090032154362"/>
          <c:w val="0.26568747641815776"/>
          <c:h val="0.1098388232017621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</c:spPr>
    </c:legend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Minimum</a:t>
            </a:r>
            <a:r>
              <a:rPr lang="en-US" baseline="0" dirty="0" smtClean="0"/>
              <a:t> Drag vs. Sweep Angle 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21181733273128797"/>
          <c:y val="9.3146112362964328E-2"/>
          <c:w val="0.74733427763791893"/>
          <c:h val="0.77792926045016186"/>
        </c:manualLayout>
      </c:layout>
      <c:scatterChart>
        <c:scatterStyle val="smoothMarker"/>
        <c:ser>
          <c:idx val="0"/>
          <c:order val="0"/>
          <c:tx>
            <c:v>Re 150k</c:v>
          </c:tx>
          <c:spPr>
            <a:ln w="25400">
              <a:solidFill>
                <a:sysClr val="windowText" lastClr="000000"/>
              </a:solidFill>
            </a:ln>
          </c:spPr>
          <c:marker>
            <c:symbol val="square"/>
            <c:size val="8"/>
            <c:spPr>
              <a:noFill/>
              <a:ln w="12700">
                <a:solidFill>
                  <a:sysClr val="windowText" lastClr="000000"/>
                </a:solidFill>
              </a:ln>
            </c:spPr>
          </c:marker>
          <c:xVal>
            <c:numRef>
              <c:f>'Performance Summary'!$A$3:$A$5</c:f>
              <c:numCache>
                <c:formatCode>General</c:formatCode>
                <c:ptCount val="3"/>
                <c:pt idx="0">
                  <c:v>0</c:v>
                </c:pt>
                <c:pt idx="1">
                  <c:v>20</c:v>
                </c:pt>
                <c:pt idx="2">
                  <c:v>40</c:v>
                </c:pt>
              </c:numCache>
            </c:numRef>
          </c:xVal>
          <c:yVal>
            <c:numRef>
              <c:f>'Performance Summary'!$D$3:$D$5</c:f>
              <c:numCache>
                <c:formatCode>General</c:formatCode>
                <c:ptCount val="3"/>
                <c:pt idx="0">
                  <c:v>7.0344846592673815E-2</c:v>
                </c:pt>
                <c:pt idx="1">
                  <c:v>7.5250602477629297E-2</c:v>
                </c:pt>
                <c:pt idx="2">
                  <c:v>6.0321399257698513E-2</c:v>
                </c:pt>
              </c:numCache>
            </c:numRef>
          </c:yVal>
          <c:smooth val="1"/>
        </c:ser>
        <c:ser>
          <c:idx val="1"/>
          <c:order val="1"/>
          <c:tx>
            <c:v>Re 85k</c:v>
          </c:tx>
          <c:spPr>
            <a:ln w="25400">
              <a:solidFill>
                <a:sysClr val="windowText" lastClr="000000"/>
              </a:solidFill>
              <a:prstDash val="dash"/>
            </a:ln>
          </c:spPr>
          <c:marker>
            <c:symbol val="triangle"/>
            <c:size val="9"/>
            <c:spPr>
              <a:noFill/>
              <a:ln w="12700">
                <a:solidFill>
                  <a:sysClr val="windowText" lastClr="000000"/>
                </a:solidFill>
              </a:ln>
            </c:spPr>
          </c:marker>
          <c:xVal>
            <c:numRef>
              <c:f>'Performance Summary'!$A$10:$A$12</c:f>
              <c:numCache>
                <c:formatCode>General</c:formatCode>
                <c:ptCount val="3"/>
                <c:pt idx="0">
                  <c:v>0</c:v>
                </c:pt>
                <c:pt idx="1">
                  <c:v>20</c:v>
                </c:pt>
                <c:pt idx="2">
                  <c:v>40</c:v>
                </c:pt>
              </c:numCache>
            </c:numRef>
          </c:xVal>
          <c:yVal>
            <c:numRef>
              <c:f>'Performance Summary'!$D$10:$D$12</c:f>
              <c:numCache>
                <c:formatCode>General</c:formatCode>
                <c:ptCount val="3"/>
                <c:pt idx="0">
                  <c:v>7.7658499744952814E-2</c:v>
                </c:pt>
                <c:pt idx="1">
                  <c:v>8.2231346504321318E-2</c:v>
                </c:pt>
                <c:pt idx="2">
                  <c:v>6.6888318407085312E-2</c:v>
                </c:pt>
              </c:numCache>
            </c:numRef>
          </c:yVal>
          <c:smooth val="1"/>
        </c:ser>
        <c:axId val="50961792"/>
        <c:axId val="50968448"/>
      </c:scatterChart>
      <c:valAx>
        <c:axId val="50961792"/>
        <c:scaling>
          <c:orientation val="minMax"/>
          <c:max val="40"/>
        </c:scaling>
        <c:axPos val="b"/>
        <c:majorGridlines>
          <c:spPr>
            <a:ln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Sweep Angle  (deg.)</a:t>
                </a:r>
              </a:p>
            </c:rich>
          </c:tx>
          <c:layout/>
        </c:title>
        <c:numFmt formatCode="General" sourceLinked="1"/>
        <c:tickLblPos val="low"/>
        <c:crossAx val="50968448"/>
        <c:crosses val="autoZero"/>
        <c:crossBetween val="midCat"/>
        <c:majorUnit val="20"/>
      </c:valAx>
      <c:valAx>
        <c:axId val="50968448"/>
        <c:scaling>
          <c:orientation val="minMax"/>
        </c:scaling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800" b="1"/>
                </a:pPr>
                <a:r>
                  <a:rPr lang="en-US" sz="1800" b="1" dirty="0" err="1"/>
                  <a:t>C</a:t>
                </a:r>
                <a:r>
                  <a:rPr lang="en-US" sz="1800" b="1" baseline="-25000" dirty="0" err="1"/>
                  <a:t>Dmin</a:t>
                </a:r>
                <a:endParaRPr lang="en-US" sz="1800" b="1" baseline="-25000" dirty="0"/>
              </a:p>
            </c:rich>
          </c:tx>
          <c:layout/>
        </c:title>
        <c:numFmt formatCode="#,##0.00" sourceLinked="0"/>
        <c:tickLblPos val="low"/>
        <c:crossAx val="50961792"/>
        <c:crosses val="autoZero"/>
        <c:crossBetween val="midCat"/>
      </c:valAx>
    </c:plotArea>
    <c:legend>
      <c:legendPos val="tr"/>
      <c:layout>
        <c:manualLayout>
          <c:xMode val="edge"/>
          <c:yMode val="edge"/>
          <c:x val="0.68403758249778868"/>
          <c:y val="0.75452090032154362"/>
          <c:w val="0.26568747641815776"/>
          <c:h val="0.1098388232017621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</c:spPr>
    </c:legend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Power Required</a:t>
            </a:r>
            <a:r>
              <a:rPr lang="en-US" baseline="0" dirty="0" smtClean="0"/>
              <a:t> vs. Flight Velocity 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1063295907456014"/>
          <c:y val="9.2112109780489684E-2"/>
          <c:w val="0.84838692038495156"/>
          <c:h val="0.80084320328126202"/>
        </c:manualLayout>
      </c:layout>
      <c:scatterChart>
        <c:scatterStyle val="smoothMarker"/>
        <c:ser>
          <c:idx val="4"/>
          <c:order val="0"/>
          <c:tx>
            <c:v>S00</c:v>
          </c:tx>
          <c:spPr>
            <a:ln w="19050">
              <a:solidFill>
                <a:schemeClr val="tx1"/>
              </a:solidFill>
            </a:ln>
          </c:spPr>
          <c:marker>
            <c:symbol val="plus"/>
            <c:size val="9"/>
            <c:spPr>
              <a:noFill/>
              <a:ln w="19050">
                <a:solidFill>
                  <a:sysClr val="windowText" lastClr="000000"/>
                </a:solidFill>
              </a:ln>
            </c:spPr>
          </c:marker>
          <c:xVal>
            <c:numRef>
              <c:f>Power!$A$10:$A$30</c:f>
              <c:numCache>
                <c:formatCode>General</c:formatCode>
                <c:ptCount val="21"/>
                <c:pt idx="0">
                  <c:v>14</c:v>
                </c:pt>
                <c:pt idx="1">
                  <c:v>16</c:v>
                </c:pt>
                <c:pt idx="2">
                  <c:v>18</c:v>
                </c:pt>
                <c:pt idx="3">
                  <c:v>20</c:v>
                </c:pt>
                <c:pt idx="4">
                  <c:v>22</c:v>
                </c:pt>
                <c:pt idx="5">
                  <c:v>24</c:v>
                </c:pt>
                <c:pt idx="6">
                  <c:v>26</c:v>
                </c:pt>
                <c:pt idx="7">
                  <c:v>28</c:v>
                </c:pt>
                <c:pt idx="8">
                  <c:v>30</c:v>
                </c:pt>
                <c:pt idx="9">
                  <c:v>32</c:v>
                </c:pt>
                <c:pt idx="10">
                  <c:v>34</c:v>
                </c:pt>
                <c:pt idx="11">
                  <c:v>36</c:v>
                </c:pt>
                <c:pt idx="12">
                  <c:v>38</c:v>
                </c:pt>
                <c:pt idx="13">
                  <c:v>40</c:v>
                </c:pt>
                <c:pt idx="14">
                  <c:v>42</c:v>
                </c:pt>
                <c:pt idx="15">
                  <c:v>44</c:v>
                </c:pt>
                <c:pt idx="16">
                  <c:v>46</c:v>
                </c:pt>
                <c:pt idx="17">
                  <c:v>48</c:v>
                </c:pt>
                <c:pt idx="18">
                  <c:v>50</c:v>
                </c:pt>
                <c:pt idx="19">
                  <c:v>52</c:v>
                </c:pt>
                <c:pt idx="20">
                  <c:v>54</c:v>
                </c:pt>
              </c:numCache>
            </c:numRef>
          </c:xVal>
          <c:yVal>
            <c:numRef>
              <c:f>Power!$B$10:$B$30</c:f>
              <c:numCache>
                <c:formatCode>General</c:formatCode>
                <c:ptCount val="21"/>
                <c:pt idx="0">
                  <c:v>16.276469053976054</c:v>
                </c:pt>
                <c:pt idx="1">
                  <c:v>16.551602211801683</c:v>
                </c:pt>
                <c:pt idx="2">
                  <c:v>17.698252906090008</c:v>
                </c:pt>
                <c:pt idx="3">
                  <c:v>19.67735035971242</c:v>
                </c:pt>
                <c:pt idx="4">
                  <c:v>22.48781578763089</c:v>
                </c:pt>
                <c:pt idx="5">
                  <c:v>26.150732400193672</c:v>
                </c:pt>
                <c:pt idx="6">
                  <c:v>30.700821558755884</c:v>
                </c:pt>
                <c:pt idx="7">
                  <c:v>36.181572007462798</c:v>
                </c:pt>
                <c:pt idx="8">
                  <c:v>42.642317412319763</c:v>
                </c:pt>
                <c:pt idx="9">
                  <c:v>50.136409823110988</c:v>
                </c:pt>
                <c:pt idx="10">
                  <c:v>58.720037795817447</c:v>
                </c:pt>
                <c:pt idx="11">
                  <c:v>68.451438474228979</c:v>
                </c:pt>
                <c:pt idx="12">
                  <c:v>79.390358487889202</c:v>
                </c:pt>
                <c:pt idx="13">
                  <c:v>91.597676580657264</c:v>
                </c:pt>
                <c:pt idx="14">
                  <c:v>105.13513405968004</c:v>
                </c:pt>
                <c:pt idx="15">
                  <c:v>120.06513875828161</c:v>
                </c:pt>
                <c:pt idx="16">
                  <c:v>136.45062013896805</c:v>
                </c:pt>
                <c:pt idx="17">
                  <c:v>154.35492062068107</c:v>
                </c:pt>
                <c:pt idx="18">
                  <c:v>173.84171298751116</c:v>
                </c:pt>
                <c:pt idx="19">
                  <c:v>194.97493685693792</c:v>
                </c:pt>
                <c:pt idx="20">
                  <c:v>217.81874926623973</c:v>
                </c:pt>
              </c:numCache>
            </c:numRef>
          </c:yVal>
          <c:smooth val="1"/>
        </c:ser>
        <c:ser>
          <c:idx val="0"/>
          <c:order val="1"/>
          <c:tx>
            <c:v>S20</c:v>
          </c:tx>
          <c:spPr>
            <a:ln w="19050">
              <a:solidFill>
                <a:sysClr val="windowText" lastClr="000000"/>
              </a:solidFill>
              <a:prstDash val="sysDash"/>
            </a:ln>
          </c:spPr>
          <c:marker>
            <c:symbol val="x"/>
            <c:size val="9"/>
            <c:spPr>
              <a:noFill/>
              <a:ln w="19050">
                <a:solidFill>
                  <a:sysClr val="windowText" lastClr="000000"/>
                </a:solidFill>
              </a:ln>
            </c:spPr>
          </c:marker>
          <c:xVal>
            <c:numRef>
              <c:f>Power!$A$10:$A$30</c:f>
              <c:numCache>
                <c:formatCode>General</c:formatCode>
                <c:ptCount val="21"/>
                <c:pt idx="0">
                  <c:v>14</c:v>
                </c:pt>
                <c:pt idx="1">
                  <c:v>16</c:v>
                </c:pt>
                <c:pt idx="2">
                  <c:v>18</c:v>
                </c:pt>
                <c:pt idx="3">
                  <c:v>20</c:v>
                </c:pt>
                <c:pt idx="4">
                  <c:v>22</c:v>
                </c:pt>
                <c:pt idx="5">
                  <c:v>24</c:v>
                </c:pt>
                <c:pt idx="6">
                  <c:v>26</c:v>
                </c:pt>
                <c:pt idx="7">
                  <c:v>28</c:v>
                </c:pt>
                <c:pt idx="8">
                  <c:v>30</c:v>
                </c:pt>
                <c:pt idx="9">
                  <c:v>32</c:v>
                </c:pt>
                <c:pt idx="10">
                  <c:v>34</c:v>
                </c:pt>
                <c:pt idx="11">
                  <c:v>36</c:v>
                </c:pt>
                <c:pt idx="12">
                  <c:v>38</c:v>
                </c:pt>
                <c:pt idx="13">
                  <c:v>40</c:v>
                </c:pt>
                <c:pt idx="14">
                  <c:v>42</c:v>
                </c:pt>
                <c:pt idx="15">
                  <c:v>44</c:v>
                </c:pt>
                <c:pt idx="16">
                  <c:v>46</c:v>
                </c:pt>
                <c:pt idx="17">
                  <c:v>48</c:v>
                </c:pt>
                <c:pt idx="18">
                  <c:v>50</c:v>
                </c:pt>
                <c:pt idx="19">
                  <c:v>52</c:v>
                </c:pt>
                <c:pt idx="20">
                  <c:v>54</c:v>
                </c:pt>
              </c:numCache>
            </c:numRef>
          </c:xVal>
          <c:yVal>
            <c:numRef>
              <c:f>Power!$C$10:$C$30</c:f>
              <c:numCache>
                <c:formatCode>General</c:formatCode>
                <c:ptCount val="21"/>
                <c:pt idx="0">
                  <c:v>18.428678793380197</c:v>
                </c:pt>
                <c:pt idx="1">
                  <c:v>18.595860562114783</c:v>
                </c:pt>
                <c:pt idx="2">
                  <c:v>19.723591407892783</c:v>
                </c:pt>
                <c:pt idx="3">
                  <c:v>21.761599889042131</c:v>
                </c:pt>
                <c:pt idx="4">
                  <c:v>24.70333821984012</c:v>
                </c:pt>
                <c:pt idx="5">
                  <c:v>28.56776408053436</c:v>
                </c:pt>
                <c:pt idx="6">
                  <c:v>33.389530822738969</c:v>
                </c:pt>
                <c:pt idx="7">
                  <c:v>39.213381872517857</c:v>
                </c:pt>
                <c:pt idx="8">
                  <c:v>46.090787372234828</c:v>
                </c:pt>
                <c:pt idx="9">
                  <c:v>54.077842081709896</c:v>
                </c:pt>
                <c:pt idx="10">
                  <c:v>63.233905196614451</c:v>
                </c:pt>
                <c:pt idx="11">
                  <c:v>73.620693560734793</c:v>
                </c:pt>
                <c:pt idx="12">
                  <c:v>85.3016612322578</c:v>
                </c:pt>
                <c:pt idx="13">
                  <c:v>98.34156518017052</c:v>
                </c:pt>
                <c:pt idx="14">
                  <c:v>112.80615506740318</c:v>
                </c:pt>
                <c:pt idx="15">
                  <c:v>128.76194763856944</c:v>
                </c:pt>
                <c:pt idx="16">
                  <c:v>146.27605996307835</c:v>
                </c:pt>
                <c:pt idx="17">
                  <c:v>165.41608436746941</c:v>
                </c:pt>
                <c:pt idx="18">
                  <c:v>186.24999338398518</c:v>
                </c:pt>
                <c:pt idx="19">
                  <c:v>208.84606663409122</c:v>
                </c:pt>
                <c:pt idx="20">
                  <c:v>233.27283396010083</c:v>
                </c:pt>
              </c:numCache>
            </c:numRef>
          </c:yVal>
          <c:smooth val="1"/>
        </c:ser>
        <c:ser>
          <c:idx val="1"/>
          <c:order val="2"/>
          <c:tx>
            <c:v>S40</c:v>
          </c:tx>
          <c:spPr>
            <a:ln w="19050">
              <a:solidFill>
                <a:sysClr val="windowText" lastClr="000000"/>
              </a:solidFill>
              <a:prstDash val="dashDot"/>
            </a:ln>
          </c:spPr>
          <c:marker>
            <c:symbol val="square"/>
            <c:size val="7"/>
            <c:spPr>
              <a:noFill/>
              <a:ln w="19050">
                <a:solidFill>
                  <a:sysClr val="windowText" lastClr="000000"/>
                </a:solidFill>
              </a:ln>
            </c:spPr>
          </c:marker>
          <c:xVal>
            <c:numRef>
              <c:f>Power!$A$10:$A$30</c:f>
              <c:numCache>
                <c:formatCode>General</c:formatCode>
                <c:ptCount val="21"/>
                <c:pt idx="0">
                  <c:v>14</c:v>
                </c:pt>
                <c:pt idx="1">
                  <c:v>16</c:v>
                </c:pt>
                <c:pt idx="2">
                  <c:v>18</c:v>
                </c:pt>
                <c:pt idx="3">
                  <c:v>20</c:v>
                </c:pt>
                <c:pt idx="4">
                  <c:v>22</c:v>
                </c:pt>
                <c:pt idx="5">
                  <c:v>24</c:v>
                </c:pt>
                <c:pt idx="6">
                  <c:v>26</c:v>
                </c:pt>
                <c:pt idx="7">
                  <c:v>28</c:v>
                </c:pt>
                <c:pt idx="8">
                  <c:v>30</c:v>
                </c:pt>
                <c:pt idx="9">
                  <c:v>32</c:v>
                </c:pt>
                <c:pt idx="10">
                  <c:v>34</c:v>
                </c:pt>
                <c:pt idx="11">
                  <c:v>36</c:v>
                </c:pt>
                <c:pt idx="12">
                  <c:v>38</c:v>
                </c:pt>
                <c:pt idx="13">
                  <c:v>40</c:v>
                </c:pt>
                <c:pt idx="14">
                  <c:v>42</c:v>
                </c:pt>
                <c:pt idx="15">
                  <c:v>44</c:v>
                </c:pt>
                <c:pt idx="16">
                  <c:v>46</c:v>
                </c:pt>
                <c:pt idx="17">
                  <c:v>48</c:v>
                </c:pt>
                <c:pt idx="18">
                  <c:v>50</c:v>
                </c:pt>
                <c:pt idx="19">
                  <c:v>52</c:v>
                </c:pt>
                <c:pt idx="20">
                  <c:v>54</c:v>
                </c:pt>
              </c:numCache>
            </c:numRef>
          </c:xVal>
          <c:yVal>
            <c:numRef>
              <c:f>Power!$D$10:$D$30</c:f>
              <c:numCache>
                <c:formatCode>General</c:formatCode>
                <c:ptCount val="21"/>
                <c:pt idx="0">
                  <c:v>25.244309720036114</c:v>
                </c:pt>
                <c:pt idx="1">
                  <c:v>24.069354478441987</c:v>
                </c:pt>
                <c:pt idx="2">
                  <c:v>23.95526403299418</c:v>
                </c:pt>
                <c:pt idx="3">
                  <c:v>24.774475831492197</c:v>
                </c:pt>
                <c:pt idx="4">
                  <c:v>26.466209093299728</c:v>
                </c:pt>
                <c:pt idx="5">
                  <c:v>29.008639071192913</c:v>
                </c:pt>
                <c:pt idx="6">
                  <c:v>32.403913961586305</c:v>
                </c:pt>
                <c:pt idx="7">
                  <c:v>36.669593138947739</c:v>
                </c:pt>
                <c:pt idx="8">
                  <c:v>41.833510096447149</c:v>
                </c:pt>
                <c:pt idx="9">
                  <c:v>47.930561783862338</c:v>
                </c:pt>
                <c:pt idx="10">
                  <c:v>55.000631120341254</c:v>
                </c:pt>
                <c:pt idx="11">
                  <c:v>63.087202002910274</c:v>
                </c:pt>
                <c:pt idx="12">
                  <c:v>72.236411680716785</c:v>
                </c:pt>
                <c:pt idx="13">
                  <c:v>82.496387416998758</c:v>
                </c:pt>
                <c:pt idx="14">
                  <c:v>93.916772676206378</c:v>
                </c:pt>
                <c:pt idx="15">
                  <c:v>106.54838253281714</c:v>
                </c:pt>
                <c:pt idx="16">
                  <c:v>120.44294897350395</c:v>
                </c:pt>
                <c:pt idx="17">
                  <c:v>135.65292987376111</c:v>
                </c:pt>
                <c:pt idx="18">
                  <c:v>152.23136382013979</c:v>
                </c:pt>
                <c:pt idx="19">
                  <c:v>170.23175843504521</c:v>
                </c:pt>
                <c:pt idx="20">
                  <c:v>189.70800351824496</c:v>
                </c:pt>
              </c:numCache>
            </c:numRef>
          </c:yVal>
          <c:smooth val="1"/>
        </c:ser>
        <c:axId val="51074944"/>
        <c:axId val="51093888"/>
      </c:scatterChart>
      <c:valAx>
        <c:axId val="51074944"/>
        <c:scaling>
          <c:orientation val="minMax"/>
        </c:scaling>
        <c:axPos val="b"/>
        <c:majorGridlines>
          <c:spPr>
            <a:ln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Velocity (m/s)</a:t>
                </a:r>
              </a:p>
            </c:rich>
          </c:tx>
          <c:layout/>
        </c:title>
        <c:numFmt formatCode="#,##0" sourceLinked="0"/>
        <c:tickLblPos val="low"/>
        <c:crossAx val="51093888"/>
        <c:crosses val="autoZero"/>
        <c:crossBetween val="midCat"/>
      </c:valAx>
      <c:valAx>
        <c:axId val="51093888"/>
        <c:scaling>
          <c:orientation val="minMax"/>
        </c:scaling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aseline="0"/>
                  <a:t>Power Required (W)</a:t>
                </a:r>
              </a:p>
            </c:rich>
          </c:tx>
          <c:layout/>
        </c:title>
        <c:numFmt formatCode="#,##0.0" sourceLinked="0"/>
        <c:tickLblPos val="low"/>
        <c:crossAx val="51074944"/>
        <c:crosses val="autoZero"/>
        <c:crossBetween val="midCat"/>
      </c:valAx>
    </c:plotArea>
    <c:legend>
      <c:legendPos val="tr"/>
      <c:layout>
        <c:manualLayout>
          <c:xMode val="edge"/>
          <c:yMode val="edge"/>
          <c:x val="0.84954280560846684"/>
          <c:y val="0.68936170212765957"/>
          <c:w val="0.10731389701094735"/>
          <c:h val="0.15389713519852743"/>
        </c:manualLayout>
      </c:layout>
      <c:overlay val="1"/>
      <c:spPr>
        <a:solidFill>
          <a:schemeClr val="bg1"/>
        </a:solidFill>
        <a:ln>
          <a:solidFill>
            <a:sysClr val="windowText" lastClr="000000"/>
          </a:solidFill>
        </a:ln>
      </c:spPr>
    </c:legend>
    <c:plotVisOnly val="1"/>
  </c:chart>
  <c:txPr>
    <a:bodyPr/>
    <a:lstStyle/>
    <a:p>
      <a:pPr>
        <a:defRPr sz="1400">
          <a:latin typeface="Times New Roman" pitchFamily="18" charset="0"/>
          <a:ea typeface="Tahoma" pitchFamily="34" charset="0"/>
          <a:cs typeface="Times New Roman" pitchFamily="18" charset="0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6A310-768B-45B6-8208-B4A2825888D1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2680A-3264-4912-AF35-22838BCD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3EC4F-A451-43CF-AD3B-D834F3538498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B1417-5922-4EAA-82D4-E51FFD5BF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22860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28C4424-F604-40C0-AC6F-62AA3158D30E}" type="datetime1">
              <a:rPr lang="en-US" smtClean="0"/>
              <a:pPr/>
              <a:t>4/12/2010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E1EFED-1782-4FFE-904A-E9D7D5DD03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14400" y="21336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3810000"/>
            <a:ext cx="7315200" cy="12192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14400" y="2133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3810000"/>
            <a:ext cx="228600" cy="12192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5334000" y="5257800"/>
            <a:ext cx="2895600" cy="9144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5334000" y="5257800"/>
            <a:ext cx="228600" cy="9144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E107-D416-48ED-84E4-4933FF8195DF}" type="datetime1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AE9B-A4FF-4CE3-88A3-FE79324DFA33}" type="datetime1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zsgc_logo_transparent_lg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43425" y="5486400"/>
            <a:ext cx="1027416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0059-C267-4111-8684-E00DAD4BAB06}" type="datetime1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5E67D96-85C3-48D4-AD0D-074236CB37A4}" type="datetime1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4E1EFED-1782-4FFE-904A-E9D7D5DD03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0D52-8BB4-4CF3-B496-224CB1BB8D00}" type="datetime1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8" name="Picture 7" descr="azsgc_logo_transparent_lg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43425" y="5486400"/>
            <a:ext cx="1027416" cy="1371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D23ED-4E38-492C-A838-BABB5E4A5BBA}" type="datetime1">
              <a:rPr lang="en-US" smtClean="0"/>
              <a:pPr/>
              <a:t>4/12/2010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8EC45-3AA7-4B3E-98CF-EC0BE051785C}" type="datetime1">
              <a:rPr lang="en-US" smtClean="0"/>
              <a:pPr/>
              <a:t>4/12/2010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D34C-7546-40C0-BE91-64AA2CB556BB}" type="datetime1">
              <a:rPr lang="en-US" smtClean="0"/>
              <a:pPr/>
              <a:t>4/12/2010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99EF-8F27-4632-8E75-D92F10E44D08}" type="datetime1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3B54-BB52-4FCE-AA58-7C2FEF6BCEB4}" type="datetime1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1E034E9-5DAE-4238-88A3-FA80C0E4DAEB}" type="datetime1">
              <a:rPr lang="en-US" smtClean="0"/>
              <a:pPr/>
              <a:t>4/12/2010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4E1EFED-1782-4FFE-904A-E9D7D5DD03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pic>
        <p:nvPicPr>
          <p:cNvPr id="11" name="Picture 10" descr="azsgc_logo_transparent_lg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243425" y="5486400"/>
            <a:ext cx="1027416" cy="1371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video" Target="file:///E:\Happy_Flappy_XVID2.av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Investigation of Bounding Flight for UAVs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858000" cy="2362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Kenneth Toro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Advisor: Dr. Lance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Traub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Embry Riddle Aeronautical University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University of Arizona </a:t>
            </a:r>
          </a:p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April 2010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Bounding Flight of Birds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038600" cy="470916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Bounding is an intermittent retraction of wings.</a:t>
            </a:r>
          </a:p>
          <a:p>
            <a:endParaRPr lang="en-US" sz="2200" dirty="0" smtClean="0"/>
          </a:p>
          <a:p>
            <a:r>
              <a:rPr lang="en-US" sz="2200" dirty="0" smtClean="0"/>
              <a:t>Exclusive to small birds         (less than 260 grams)  </a:t>
            </a:r>
          </a:p>
          <a:p>
            <a:endParaRPr lang="en-US" sz="2200" dirty="0" smtClean="0"/>
          </a:p>
          <a:p>
            <a:r>
              <a:rPr lang="en-US" sz="2200" dirty="0" smtClean="0"/>
              <a:t>Theories for bounding flight: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Fixed Gate/Gear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Reduction of power required 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4876800" y="1524000"/>
            <a:ext cx="3342584" cy="3733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227996" y="5345624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Figure: Bounding Flight of Birds</a:t>
            </a:r>
            <a:endParaRPr lang="en-US" sz="1400" dirty="0"/>
          </a:p>
          <a:p>
            <a:pPr algn="ctr"/>
            <a:r>
              <a:rPr lang="en-US" sz="1400" dirty="0" smtClean="0"/>
              <a:t>(Source: </a:t>
            </a:r>
            <a:r>
              <a:rPr lang="en-US" sz="1400" dirty="0" err="1" smtClean="0"/>
              <a:t>Tobalake</a:t>
            </a:r>
            <a:r>
              <a:rPr lang="en-US" sz="1400" dirty="0" smtClean="0"/>
              <a:t>, 1999)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Tunnel Model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2"/>
          </p:nvPr>
        </p:nvGraphicFramePr>
        <p:xfrm>
          <a:off x="5105400" y="1905000"/>
          <a:ext cx="350837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45750"/>
                <a:gridCol w="8626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Parameter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Value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Span</a:t>
                      </a:r>
                      <a:r>
                        <a:rPr lang="en-US" baseline="0" dirty="0" smtClean="0"/>
                        <a:t> (in.)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24.1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Planform</a:t>
                      </a:r>
                      <a:r>
                        <a:rPr lang="en-US" baseline="0" dirty="0" smtClean="0"/>
                        <a:t> Area (in</a:t>
                      </a:r>
                      <a:r>
                        <a:rPr lang="en-US" strike="noStrike" baseline="30000" dirty="0" smtClean="0"/>
                        <a:t>2</a:t>
                      </a:r>
                      <a:r>
                        <a:rPr lang="en-US" strike="noStrike" baseline="0" dirty="0" smtClean="0"/>
                        <a:t>)</a:t>
                      </a:r>
                      <a:endParaRPr lang="en-US" strike="no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60.0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</a:t>
                      </a:r>
                      <a:r>
                        <a:rPr lang="en-US" baseline="0" dirty="0" smtClean="0"/>
                        <a:t> Chord (in.)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Aspect</a:t>
                      </a:r>
                      <a:r>
                        <a:rPr lang="en-US" baseline="0" dirty="0" smtClean="0"/>
                        <a:t> 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9.62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Happy_Flappy_XVID2.avi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" y="1524000"/>
            <a:ext cx="4256735" cy="251301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1" name="Content Placeholder 6"/>
          <p:cNvSpPr txBox="1">
            <a:spLocks/>
          </p:cNvSpPr>
          <p:nvPr/>
        </p:nvSpPr>
        <p:spPr>
          <a:xfrm>
            <a:off x="914400" y="4343400"/>
            <a:ext cx="7315200" cy="188976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ts val="18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 smtClean="0"/>
              <a:t>Wind Tunnel Test were conducted at Reynolds number of 150,000 and 85,000 (45 m/s and 25 m/s</a:t>
            </a:r>
            <a:r>
              <a:rPr lang="en-US" dirty="0" smtClean="0"/>
              <a:t>).</a:t>
            </a:r>
            <a:endParaRPr lang="en-US" dirty="0" smtClean="0"/>
          </a:p>
          <a:p>
            <a:pPr marL="274320" lvl="0" indent="-274320">
              <a:spcBef>
                <a:spcPts val="18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 smtClean="0"/>
              <a:t>A 32 in. by 45 in. closed circuit wind tunnel was used</a:t>
            </a:r>
            <a:r>
              <a:rPr lang="en-US" dirty="0" smtClean="0"/>
              <a:t>.</a:t>
            </a:r>
            <a:endParaRPr lang="en-US" dirty="0" smtClean="0"/>
          </a:p>
          <a:p>
            <a:pPr marL="274320" lvl="0" indent="-274320">
              <a:spcBef>
                <a:spcPts val="18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 smtClean="0"/>
              <a:t>A 6-component pyramidal balance was used to measure force data.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05400" y="1524000"/>
            <a:ext cx="403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Table: Test Article Parameters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3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mute="1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Tunnel Results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4041775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quarter" idx="2"/>
          </p:nvPr>
        </p:nvGraphicFramePr>
        <p:xfrm>
          <a:off x="4632325" y="1216025"/>
          <a:ext cx="4041775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Required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743200" y="1524000"/>
            <a:ext cx="4953000" cy="685800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34407" y="2215661"/>
            <a:ext cx="4953000" cy="685800"/>
          </a:xfrm>
          <a:prstGeom prst="rect">
            <a:avLst/>
          </a:prstGeom>
          <a:solidFill>
            <a:srgbClr val="0070C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Bounding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657600"/>
            <a:ext cx="8229600" cy="249936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400" dirty="0" smtClean="0"/>
              <a:t>Thrust is the only variable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>
              <a:spcBef>
                <a:spcPts val="1800"/>
              </a:spcBef>
            </a:pPr>
            <a:r>
              <a:rPr lang="en-US" sz="2400" dirty="0" smtClean="0"/>
              <a:t>Angle of Attack assumed to be constant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>
              <a:spcBef>
                <a:spcPts val="1800"/>
              </a:spcBef>
            </a:pPr>
            <a:r>
              <a:rPr lang="en-US" sz="2400" dirty="0" smtClean="0"/>
              <a:t>Weight is assumed to be 0.7 kg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>
              <a:spcBef>
                <a:spcPts val="1800"/>
              </a:spcBef>
            </a:pPr>
            <a:r>
              <a:rPr lang="en-US" sz="2400" dirty="0" smtClean="0"/>
              <a:t>Initial velocity was 25 m/s.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3047999" y="1954823"/>
            <a:ext cx="4589585" cy="565639"/>
          </a:xfrm>
          <a:custGeom>
            <a:avLst/>
            <a:gdLst>
              <a:gd name="connsiteX0" fmla="*/ 0 w 4589585"/>
              <a:gd name="connsiteY0" fmla="*/ 0 h 565639"/>
              <a:gd name="connsiteX1" fmla="*/ 931985 w 4589585"/>
              <a:gd name="connsiteY1" fmla="*/ 562708 h 565639"/>
              <a:gd name="connsiteX2" fmla="*/ 1837593 w 4589585"/>
              <a:gd name="connsiteY2" fmla="*/ 17585 h 565639"/>
              <a:gd name="connsiteX3" fmla="*/ 2751993 w 4589585"/>
              <a:gd name="connsiteY3" fmla="*/ 545123 h 565639"/>
              <a:gd name="connsiteX4" fmla="*/ 3675185 w 4589585"/>
              <a:gd name="connsiteY4" fmla="*/ 17585 h 565639"/>
              <a:gd name="connsiteX5" fmla="*/ 4589585 w 4589585"/>
              <a:gd name="connsiteY5" fmla="*/ 474785 h 565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89585" h="565639">
                <a:moveTo>
                  <a:pt x="0" y="0"/>
                </a:moveTo>
                <a:cubicBezTo>
                  <a:pt x="312860" y="279888"/>
                  <a:pt x="625720" y="559777"/>
                  <a:pt x="931985" y="562708"/>
                </a:cubicBezTo>
                <a:cubicBezTo>
                  <a:pt x="1238250" y="565639"/>
                  <a:pt x="1534258" y="20516"/>
                  <a:pt x="1837593" y="17585"/>
                </a:cubicBezTo>
                <a:cubicBezTo>
                  <a:pt x="2140928" y="14654"/>
                  <a:pt x="2445728" y="545123"/>
                  <a:pt x="2751993" y="545123"/>
                </a:cubicBezTo>
                <a:cubicBezTo>
                  <a:pt x="3058258" y="545123"/>
                  <a:pt x="3368920" y="29308"/>
                  <a:pt x="3675185" y="17585"/>
                </a:cubicBezTo>
                <a:cubicBezTo>
                  <a:pt x="3981450" y="5862"/>
                  <a:pt x="4378570" y="357554"/>
                  <a:pt x="4589585" y="47478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88476" y="206033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Desired Alt.</a:t>
            </a:r>
            <a:endParaRPr lang="en-US" dirty="0"/>
          </a:p>
        </p:txBody>
      </p:sp>
      <p:cxnSp>
        <p:nvCxnSpPr>
          <p:cNvPr id="16" name="Straight Connector 15"/>
          <p:cNvCxnSpPr>
            <a:stCxn id="10" idx="3"/>
          </p:cNvCxnSpPr>
          <p:nvPr/>
        </p:nvCxnSpPr>
        <p:spPr>
          <a:xfrm flipV="1">
            <a:off x="2731476" y="2212731"/>
            <a:ext cx="4953000" cy="148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495799" y="1650023"/>
            <a:ext cx="150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Wings Retracted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495799" y="2488223"/>
            <a:ext cx="1392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Wing Extended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1600199" y="1515207"/>
            <a:ext cx="6096000" cy="1389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602522" y="2218592"/>
            <a:ext cx="228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00199" y="1650023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Flight Path</a:t>
            </a:r>
            <a:endParaRPr lang="en-US" dirty="0"/>
          </a:p>
        </p:txBody>
      </p:sp>
      <p:cxnSp>
        <p:nvCxnSpPr>
          <p:cNvPr id="19" name="Straight Arrow Connector 18"/>
          <p:cNvCxnSpPr>
            <a:endCxn id="7" idx="0"/>
          </p:cNvCxnSpPr>
          <p:nvPr/>
        </p:nvCxnSpPr>
        <p:spPr>
          <a:xfrm>
            <a:off x="2590799" y="1802423"/>
            <a:ext cx="4572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09799" y="2963007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Desired Flight Bounding Flight Path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Bounding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48056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Higher thrust while wings are extended leads to increase in the amplitude of oscillation.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Higher thrust while wings are retracted leads to an increase in energy used.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Bounding had a higher use of energy than steady level flight.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and Recommendations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48056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No performance improvement was achieve by bounding flight. 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Power required at high speeds can be reduced by high wing sweep. 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High wing sweep can improve gust alleviation. 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 A redesign of the fuselage can reduce the body drag of the model.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1027" name="Picture 3" descr="C:\Users\kei\Desktop\DSC_0211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0"/>
            <a:ext cx="5630862" cy="400843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2863361" y="5621216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Drago</a:t>
            </a:r>
            <a:r>
              <a:rPr lang="en-US" sz="2000" b="1" dirty="0" smtClean="0"/>
              <a:t>-B</a:t>
            </a:r>
            <a:endParaRPr lang="en-US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EFED-1782-4FFE-904A-E9D7D5DD035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308</TotalTime>
  <Words>341</Words>
  <Application>Microsoft Office PowerPoint</Application>
  <PresentationFormat>On-screen Show (4:3)</PresentationFormat>
  <Paragraphs>74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Origin</vt:lpstr>
      <vt:lpstr>An Investigation of Bounding Flight for UAVs</vt:lpstr>
      <vt:lpstr>Bounding Flight of Birds</vt:lpstr>
      <vt:lpstr>Wind Tunnel Model </vt:lpstr>
      <vt:lpstr>Wind Tunnel Results</vt:lpstr>
      <vt:lpstr>Power Required</vt:lpstr>
      <vt:lpstr>Bounding Simulation</vt:lpstr>
      <vt:lpstr>Bounding Simulation Results</vt:lpstr>
      <vt:lpstr>Conclusion and Recommendations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Investigation of Bounding Flight for UAVs</dc:title>
  <dc:creator>karo</dc:creator>
  <cp:lastModifiedBy>kei</cp:lastModifiedBy>
  <cp:revision>58</cp:revision>
  <dcterms:created xsi:type="dcterms:W3CDTF">2010-04-12T05:06:00Z</dcterms:created>
  <dcterms:modified xsi:type="dcterms:W3CDTF">2010-04-13T00:08:30Z</dcterms:modified>
</cp:coreProperties>
</file>